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312" r:id="rId3"/>
    <p:sldId id="298" r:id="rId4"/>
    <p:sldId id="297" r:id="rId5"/>
    <p:sldId id="315" r:id="rId6"/>
    <p:sldId id="311" r:id="rId7"/>
    <p:sldId id="319" r:id="rId8"/>
    <p:sldId id="295" r:id="rId9"/>
    <p:sldId id="299" r:id="rId10"/>
    <p:sldId id="313" r:id="rId11"/>
    <p:sldId id="314" r:id="rId12"/>
    <p:sldId id="294" r:id="rId13"/>
    <p:sldId id="317" r:id="rId14"/>
    <p:sldId id="316" r:id="rId15"/>
    <p:sldId id="318" r:id="rId16"/>
    <p:sldId id="309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2" y="-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69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8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6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82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92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6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01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97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3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47CEA-9FBA-4433-BF06-AB105C388D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13887" y="1369219"/>
            <a:ext cx="8287352" cy="3359192"/>
          </a:xfrm>
        </p:spPr>
        <p:txBody>
          <a:bodyPr>
            <a:noAutofit/>
          </a:bodyPr>
          <a:lstStyle>
            <a:lvl1pPr>
              <a:defRPr sz="1800">
                <a:latin typeface="+mn-lt"/>
                <a:cs typeface="Arial" panose="020B0604020202020204" pitchFamily="34" charset="0"/>
              </a:defRPr>
            </a:lvl1pPr>
            <a:lvl2pPr>
              <a:defRPr sz="1700"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0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25.04.2018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4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707654"/>
            <a:ext cx="8280920" cy="1102519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актуальных вопросах персонифицированной модели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повышения квалификации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63888" y="3075806"/>
            <a:ext cx="5352478" cy="648072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Шаяхметова Роза Искандеровна, </a:t>
            </a:r>
          </a:p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начальник отдела развития ДПО</a:t>
            </a:r>
            <a:endParaRPr lang="ru-RU" sz="2200" b="1" i="1" dirty="0">
              <a:solidFill>
                <a:srgbClr val="0070C0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372800"/>
              </p:ext>
            </p:extLst>
          </p:nvPr>
        </p:nvGraphicFramePr>
        <p:xfrm>
          <a:off x="179512" y="1275606"/>
          <a:ext cx="8568952" cy="2008309"/>
        </p:xfrm>
        <a:graphic>
          <a:graphicData uri="http://schemas.openxmlformats.org/drawingml/2006/table">
            <a:tbl>
              <a:tblPr/>
              <a:tblGrid>
                <a:gridCol w="744540"/>
                <a:gridCol w="695620"/>
                <a:gridCol w="671403"/>
                <a:gridCol w="430246"/>
                <a:gridCol w="1994695"/>
                <a:gridCol w="288032"/>
                <a:gridCol w="864096"/>
                <a:gridCol w="893217"/>
                <a:gridCol w="978991"/>
                <a:gridCol w="1008112"/>
              </a:tblGrid>
              <a:tr h="73260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обучение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ПКМ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Обучающая организация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1)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2)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3)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(общий) 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Бавлинский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61,11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ГАОУ ДПО ИРО РТ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81,25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68,06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74,67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36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Набчелнинский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ПК»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91,67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КПК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62,50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83,33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КазГИК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87,50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91,07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87,71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НОУ ДПО ЦСГО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92,31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ПМЦПК и ППРО ИП и О КФУ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80,67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77,92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87,78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83,20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15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ФГБОУ ВО «НГПУ»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78,13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79,17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77,00</a:t>
                      </a:r>
                    </a:p>
                  </a:txBody>
                  <a:tcPr marL="9158" marR="9158" marT="91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45603" y="195486"/>
            <a:ext cx="640871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МР 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(</a:t>
            </a:r>
            <a:r>
              <a:rPr lang="ru-RU" sz="1800" i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работники ДОО) </a:t>
            </a:r>
            <a:endParaRPr lang="ru-RU" sz="1800" i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" y="-1"/>
            <a:ext cx="9143999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393939"/>
              </p:ext>
            </p:extLst>
          </p:nvPr>
        </p:nvGraphicFramePr>
        <p:xfrm>
          <a:off x="292378" y="507187"/>
          <a:ext cx="8568951" cy="4129124"/>
        </p:xfrm>
        <a:graphic>
          <a:graphicData uri="http://schemas.openxmlformats.org/drawingml/2006/table">
            <a:tbl>
              <a:tblPr/>
              <a:tblGrid>
                <a:gridCol w="3876861"/>
                <a:gridCol w="706530"/>
                <a:gridCol w="670299"/>
                <a:gridCol w="597835"/>
                <a:gridCol w="724647"/>
                <a:gridCol w="552620"/>
                <a:gridCol w="504056"/>
                <a:gridCol w="936103"/>
              </a:tblGrid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Обучающая организация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СОШ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ДОО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ДОД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СПО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РУО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Общий итог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ПМЦПК и ППРО ИП и О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ФГБОУ ВО «НГПУ»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ГАОУ ДПО ИРО РТ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НОУ ДПО ЦСГО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ЕИ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ИФМК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КПК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ФГБОУ ВПО «Поволжская ГАФКСиТ»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ГБУ ДО «РЦВР»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КазГИК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«АПК им. Г. Тукая»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КИУ (ИЭУП)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55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Набережночелнинский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ПК»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ГАОУ ВО «НГТТИ»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ГБУ «НЦБЖД»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3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«Нижнекамский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ПК»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«ЛМХПК»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РОБО ВО РТ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Общий итог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3206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5606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81020" y="12383"/>
            <a:ext cx="7344816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Подтверждение ПК по состоянию на 11.04.2018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36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043608" y="1059582"/>
            <a:ext cx="7416824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О функционале оператора обучающей организации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81" y="131341"/>
            <a:ext cx="7886700" cy="352177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ЛК куратора обучающей организации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34" y="1779662"/>
            <a:ext cx="5842660" cy="239110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49381" y="1059582"/>
            <a:ext cx="2814453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 –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Перечень курсов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Перечень групп в разрезе курсов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Списки групп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Отчеты по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итогам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43657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23478"/>
            <a:ext cx="6264696" cy="425697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Раздел «Курсы»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95686"/>
            <a:ext cx="7886700" cy="270301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23528" y="843558"/>
            <a:ext cx="572390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 –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Перечень курсов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обучающей организации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(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в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режиме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lear Sans" pitchFamily="34" charset="0"/>
                <a:ea typeface="Tahoma" pitchFamily="34" charset="0"/>
                <a:cs typeface="Clear Sans" pitchFamily="34" charset="0"/>
              </a:rPr>
              <a:t>просмотра)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lear Sans" pitchFamily="34" charset="0"/>
              <a:ea typeface="Tahoma" pitchFamily="34" charset="0"/>
              <a:cs typeface="Clear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9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" y="-1"/>
            <a:ext cx="9143999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84566" y="2247713"/>
            <a:ext cx="5184576" cy="3240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Спасибо за внимание!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74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41547" y="1059582"/>
            <a:ext cx="7416824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О диагностике предметной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компетентности учителей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" y="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102605"/>
            <a:ext cx="822960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Документы РФ от 27-28.12 2017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12" y="627534"/>
            <a:ext cx="8435268" cy="4248472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Письмо Департамента государственной политики в сфере общего образования МОиН РФ от </a:t>
            </a:r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27.12.2017 года №</a:t>
            </a:r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08-2739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модернизации системы дополнительного педагогического образования в Российской Федерации» </a:t>
            </a: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основании дорожной карты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Минобрнауки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России по формированию и введению НСУР и структуры ЕФОМ предусмотрена оценка </a:t>
            </a:r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 групп профессиональных компетенций учите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ля: </a:t>
            </a:r>
            <a:r>
              <a:rPr lang="ru-RU" sz="1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предметных, методических, психолого-педагогических и коммуникативных.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Соответственно, повышение квалификации должно обеспечивать конкретные изменения в этих профессиональных компетенциях, однако они не являются в настоящее время ядром содержания программ повышения квалификации...</a:t>
            </a: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рекомендовать </a:t>
            </a:r>
            <a:r>
              <a:rPr lang="ru-RU" sz="1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организациям ДПО </a:t>
            </a:r>
            <a:r>
              <a:rPr lang="ru-RU" sz="18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ввести в практику своей деятельности диагностику предметной компетентности учителя как элемент входного контроля </a:t>
            </a:r>
            <a:r>
              <a:rPr lang="ru-RU" sz="1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проведении любой курсовой подготовки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1" y="0"/>
            <a:ext cx="528192" cy="53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615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41547" y="1059582"/>
            <a:ext cx="7416824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Реализация </a:t>
            </a:r>
            <a:r>
              <a:rPr lang="ru-RU" sz="2800" b="1" dirty="0" err="1" smtClean="0">
                <a:solidFill>
                  <a:srgbClr val="002060"/>
                </a:solidFill>
              </a:rPr>
              <a:t>посткурсового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мониторинга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в модуле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180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" y="26829"/>
            <a:ext cx="9143999" cy="506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2508"/>
            <a:ext cx="7581528" cy="198747"/>
          </a:xfrm>
        </p:spPr>
        <p:txBody>
          <a:bodyPr>
            <a:noAutofit/>
          </a:bodyPr>
          <a:lstStyle/>
          <a:p>
            <a:pPr defTabSz="1219019"/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Посткурсовой мониторинг  и электронный документ (личный кабинет педагога)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681540"/>
            <a:ext cx="8053658" cy="207954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5" y="2761130"/>
            <a:ext cx="8856983" cy="187743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</a:t>
            </a:r>
            <a:r>
              <a:rPr lang="ru-RU" dirty="0" smtClean="0">
                <a:solidFill>
                  <a:srgbClr val="002060"/>
                </a:solidFill>
              </a:rPr>
              <a:t> –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анкетирования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подача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заявления и его просмотр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ПКМ по итогам обучения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печать документа о прохождении обучения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хранение и накопление данных по итогам обучения и ПКМ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К сведению,  запись </a:t>
            </a:r>
            <a:r>
              <a:rPr lang="ru-RU" sz="1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документе выделена цветом, если педагог не прошел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ПКМ</a:t>
            </a:r>
            <a:endParaRPr lang="ru-RU" sz="1600" b="1" i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43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6" y="-20608"/>
            <a:ext cx="9144000" cy="5157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91459" y="1630507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АНКЕТИРОВАНИЕ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3425" y="195486"/>
            <a:ext cx="7344816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Независимая оценка качества ПК – Посткурсовой мониторинг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94601" y="1635646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ТЕСТИРОВАНИЕ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0460" y="987574"/>
            <a:ext cx="7916359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u="sng" dirty="0" smtClean="0">
                <a:solidFill>
                  <a:srgbClr val="002060"/>
                </a:solidFill>
              </a:rPr>
              <a:t>В модуле посткурсовой мониторинг состоит из двух частей, это:</a:t>
            </a:r>
            <a:endParaRPr lang="ru-RU" sz="1800" u="sng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55577" y="2571748"/>
            <a:ext cx="2808311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вопросы об условиях реализации образовательного процесса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24439" y="2286265"/>
            <a:ext cx="468052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1 блок – вопросы нормативно-правого характера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2 блок – вопросы психолого-педагогического содержания 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3 блок  - вопросы по содержанию предмета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9" y="3939902"/>
            <a:ext cx="847917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Педагогу предоставляется возможность пройти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посткурсовой мониторинг 2 раза (в течение 10 дней после прохождения ПК).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ЛК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фиксируется лучшая попытка.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514916" y="1827380"/>
            <a:ext cx="770168" cy="11220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6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806203"/>
              </p:ext>
            </p:extLst>
          </p:nvPr>
        </p:nvGraphicFramePr>
        <p:xfrm>
          <a:off x="114546" y="690733"/>
          <a:ext cx="8748972" cy="4033760"/>
        </p:xfrm>
        <a:graphic>
          <a:graphicData uri="http://schemas.openxmlformats.org/drawingml/2006/table">
            <a:tbl>
              <a:tblPr/>
              <a:tblGrid>
                <a:gridCol w="2694830"/>
                <a:gridCol w="538488"/>
                <a:gridCol w="1008112"/>
                <a:gridCol w="864096"/>
                <a:gridCol w="504056"/>
                <a:gridCol w="874472"/>
                <a:gridCol w="709704"/>
                <a:gridCol w="835134"/>
                <a:gridCol w="720080"/>
              </a:tblGrid>
              <a:tr h="400889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Обучающая организация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Подано заявлений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обучение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ПКМ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Результат теста (блок 1)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Результат теста (блок 2)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Результат теста (блок 3)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Результат теста (общий) </a:t>
                      </a:r>
                    </a:p>
                  </a:txBody>
                  <a:tcPr marL="7378" marR="7378" marT="737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ПМЦПК и ППРО ИП и О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5953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1687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341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20,21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78,62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79,22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85,94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82,28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ГАОУ ДПО ИРО РТ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4331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1172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258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22,01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73,80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74,51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75,95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75,03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ФГБОУ ВО «НГПУ»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3791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1283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182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14,19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75,38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78,79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76,92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ИФМК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46,15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76,67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78,82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75,93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ЕИ КФУ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211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32,70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75,87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78,08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75.88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76,48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НОУ ДПО ЦСГО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1624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388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16,49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80,63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79,49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88,02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83,83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«Набережночелнинский ПК»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68,09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75,63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81,25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92,97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85,63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КПК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17,69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75,65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72,83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84,06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78,78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КазГИК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28,05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68,70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71,74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75,88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73,01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«Нижнекамский ПК»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68,18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70,83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81,06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77,33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ФГБОУ ВПО «Поволжская ГАФКСиТ»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13,46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69,64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63,10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«ЛМХПК»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55,56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78,75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КИУ (ИЭУП)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15,63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72,50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89,17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ГАПОУ «АПК им. Г. Тукая»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8,64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88,57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85,71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91,67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89,14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ГАОУ ВО «НГТТИ»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18,52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77,50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98,33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ГБУ ДО «РЦВР»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473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1,96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68,75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83,34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РОБО ВО РТ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79,17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ГБУ «НЦБЖД»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182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7378" marR="7378" marT="73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Общий итог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5606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1129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78" marR="7378" marT="737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504" y="339502"/>
            <a:ext cx="85689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повышение квалификации – 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5 606 чел.,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посткурсовой мониторинг – 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1 129 чел.</a:t>
            </a:r>
            <a:endParaRPr lang="ru-RU" sz="15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81020" y="12383"/>
            <a:ext cx="7344816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Промежуточные результаты посткурсового мониторинга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098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972663"/>
              </p:ext>
            </p:extLst>
          </p:nvPr>
        </p:nvGraphicFramePr>
        <p:xfrm>
          <a:off x="107504" y="479110"/>
          <a:ext cx="8712972" cy="4185277"/>
        </p:xfrm>
        <a:graphic>
          <a:graphicData uri="http://schemas.openxmlformats.org/drawingml/2006/table">
            <a:tbl>
              <a:tblPr/>
              <a:tblGrid>
                <a:gridCol w="5000268"/>
                <a:gridCol w="437524"/>
                <a:gridCol w="437524"/>
                <a:gridCol w="437524"/>
                <a:gridCol w="600033"/>
                <a:gridCol w="600033"/>
                <a:gridCol w="600033"/>
                <a:gridCol w="600033"/>
              </a:tblGrid>
              <a:tr h="40728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Тема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ДПП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ПК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КФУ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Прошли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ПК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Прошли</a:t>
                      </a:r>
                      <a:r>
                        <a:rPr lang="ru-RU" sz="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 ПКМ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ПКМ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(Б1)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(Б2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(Б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3)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(общий) 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Интеллектуальное развитие детей дошкольного возраста средствами математики, информатики, робототехники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Особенности коррекционно-педагогической работы учителя-логопеда ДОО в условиях реализации требований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7,89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86,67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88,89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Профессиональная успешность воспитателя в реализации программ дошкольного образования в соответствии с требованиями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10,81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78,13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87,50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Психолого-педагогическое сопровождение образовательного процесса в дошкольной организации в соответствии с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11,11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91,67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93,33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Психолого-педагогическое сопровождение позитивной социализации и индивидуализации детей в соответствии с требованиями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59,09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66,15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76,92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73,72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73,23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Реализация основной образовательной программы дошкольного образования с учетом региональных этнокультурных ценностей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11,43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77,50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78,13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80,21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Системно-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деятельностный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подход как важнейший механизм реализации детских видов деятельности в образовательном процессе ДОО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19,62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79,02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78,05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88,82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83,41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Совершенствование профессионально-педагогической компетентности музыкального руководителя ДОО в соответствии с требованиями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62,79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79,26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82,87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95,06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88,00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Современные подходы к организации игровой деятельности, обеспечивающие реализацию основной образовательной программы дошкольного образования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16,88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78,89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74,81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83,64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79,56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28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Формирование профессиональной компетентности и результативности деятельности музыкального руководителя с учетом этнокультурной ситуации в условиях реализации ФГОС ДО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31,91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81,33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75,83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91,11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84,27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6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Общий итог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699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141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788" marR="6788" marT="6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3837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работников ДОО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78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559429"/>
              </p:ext>
            </p:extLst>
          </p:nvPr>
        </p:nvGraphicFramePr>
        <p:xfrm>
          <a:off x="467544" y="483518"/>
          <a:ext cx="3528392" cy="4173226"/>
        </p:xfrm>
        <a:graphic>
          <a:graphicData uri="http://schemas.openxmlformats.org/drawingml/2006/table">
            <a:tbl>
              <a:tblPr/>
              <a:tblGrid>
                <a:gridCol w="944375"/>
                <a:gridCol w="495785"/>
                <a:gridCol w="516932"/>
                <a:gridCol w="397631"/>
                <a:gridCol w="309573"/>
                <a:gridCol w="288032"/>
                <a:gridCol w="288032"/>
                <a:gridCol w="288032"/>
              </a:tblGrid>
              <a:tr h="720080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обучение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t"/>
                      <a:r>
                        <a:rPr lang="ru-RU" sz="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Кол-во </a:t>
                      </a:r>
                      <a:r>
                        <a:rPr lang="ru-RU" sz="7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прошедших ПКМ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1)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2)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3)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(общий) 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Авиастроительный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20,44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Агрызский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32,08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Азнакаевский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20,48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Аксубаевский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15,19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Актанышский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10,71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Алексеевский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35,85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Алькеевский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27,27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Альметьевский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285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15,09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Апастовский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22,92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10,92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Атнинский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37,93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Бавлинский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61,11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80,00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78,69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84,65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81,82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Балтасинский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16,67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Бугульминский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170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19,41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Буинский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13,13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Вахитовский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20,14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Верхнеуслонский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34,62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Высокогорский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32,65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Набережные Челны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14,70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Дрожжановский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36,36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Елабужский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37,25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Заинский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13,16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Зеленодольский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162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11,73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Кайбицкий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36,84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Камско-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Устьинский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31,25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Кировский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253670"/>
              </p:ext>
            </p:extLst>
          </p:nvPr>
        </p:nvGraphicFramePr>
        <p:xfrm>
          <a:off x="4499992" y="483518"/>
          <a:ext cx="3744416" cy="4240670"/>
        </p:xfrm>
        <a:graphic>
          <a:graphicData uri="http://schemas.openxmlformats.org/drawingml/2006/table">
            <a:tbl>
              <a:tblPr/>
              <a:tblGrid>
                <a:gridCol w="920765"/>
                <a:gridCol w="599709"/>
                <a:gridCol w="423742"/>
                <a:gridCol w="351640"/>
                <a:gridCol w="296432"/>
                <a:gridCol w="360040"/>
                <a:gridCol w="360040"/>
                <a:gridCol w="432048"/>
              </a:tblGrid>
              <a:tr h="79209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</a:t>
                      </a:r>
                    </a:p>
                  </a:txBody>
                  <a:tcPr marL="6216" marR="6216" marT="621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Кол-во прошедших обучение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700" b="1" i="0" u="none" strike="noStrike" dirty="0" smtClean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Кол-во </a:t>
                      </a:r>
                    </a:p>
                    <a:p>
                      <a:pPr algn="ctr" fontAlgn="t"/>
                      <a:r>
                        <a:rPr lang="ru-RU" sz="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прошедших </a:t>
                      </a:r>
                    </a:p>
                    <a:p>
                      <a:pPr algn="ctr" fontAlgn="t"/>
                      <a:r>
                        <a:rPr lang="ru-RU" sz="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ПКМ</a:t>
                      </a:r>
                      <a:endParaRPr lang="ru-RU" sz="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7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1)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2)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(блок 3)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Результат теста (общий) </a:t>
                      </a:r>
                    </a:p>
                  </a:txBody>
                  <a:tcPr marL="6216" marR="6216" marT="6216" marB="0" vert="vert27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95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Кукморский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24,62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Лаишевский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18,18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2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Лениногорский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38,93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7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Мамадышский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16,28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2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Менделеевский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11,11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2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Мензелинский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17,78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52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15,43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Муслюмовский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26,67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8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Нижнекамский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18,48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Ново-Савиновский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10,92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Новошешминский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Нурлатский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15,38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Пестречинский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13,33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Приволжский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23,30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8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Рыбно-Слободский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7,69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Сабинский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55,65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76,81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79,17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80,92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79,54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Сармановский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13,33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8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Советский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10,77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Спасский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12,82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Тетюшский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23,26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8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Тукаевский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5,97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5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Тюлячинский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35,71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Черемшанский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22,41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2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Чистопольский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54,55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77,58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78,22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80,15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79,02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980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Ютазинский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21,43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7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Общий итог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5606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1129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061" marR="6061" marT="60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3837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в разрезе МР РТ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1377</Words>
  <Application>Microsoft Office PowerPoint</Application>
  <PresentationFormat>Экран (16:9)</PresentationFormat>
  <Paragraphs>1007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Office Theme</vt:lpstr>
      <vt:lpstr>Об актуальных вопросах персонифицированной модели  повышения квалификации    </vt:lpstr>
      <vt:lpstr>Презентация PowerPoint</vt:lpstr>
      <vt:lpstr>Документы РФ от 27-28.12 2017 </vt:lpstr>
      <vt:lpstr>Презентация PowerPoint</vt:lpstr>
      <vt:lpstr>Посткурсовой мониторинг  и электронный документ (личный кабинет педагога)</vt:lpstr>
      <vt:lpstr>Независимая оценка качества ПК – Посткурсовой мониторинг </vt:lpstr>
      <vt:lpstr>Промежуточные результаты посткурсового мониторинга</vt:lpstr>
      <vt:lpstr>Результаты посткурсового мониторинга на примере работников ДОО </vt:lpstr>
      <vt:lpstr>Результаты посткурсового мониторинга в разрезе МР РТ</vt:lpstr>
      <vt:lpstr>Результаты посткурсового мониторинга на примере МР  (работники ДОО) </vt:lpstr>
      <vt:lpstr>Подтверждение ПК по состоянию на 11.04.2018</vt:lpstr>
      <vt:lpstr>Презентация PowerPoint</vt:lpstr>
      <vt:lpstr>ЛК куратора обучающей организации</vt:lpstr>
      <vt:lpstr>Раздел «Курсы»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Otdel</cp:lastModifiedBy>
  <cp:revision>162</cp:revision>
  <cp:lastPrinted>2018-04-25T13:39:11Z</cp:lastPrinted>
  <dcterms:created xsi:type="dcterms:W3CDTF">2018-03-29T09:12:18Z</dcterms:created>
  <dcterms:modified xsi:type="dcterms:W3CDTF">2018-04-25T13:41:56Z</dcterms:modified>
</cp:coreProperties>
</file>